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3"/>
  </p:notesMasterIdLst>
  <p:sldIdLst>
    <p:sldId id="257" r:id="rId2"/>
    <p:sldId id="258" r:id="rId3"/>
    <p:sldId id="259" r:id="rId4"/>
    <p:sldId id="260" r:id="rId5"/>
    <p:sldId id="268" r:id="rId6"/>
    <p:sldId id="261" r:id="rId7"/>
    <p:sldId id="262" r:id="rId8"/>
    <p:sldId id="263" r:id="rId9"/>
    <p:sldId id="264" r:id="rId10"/>
    <p:sldId id="265" r:id="rId11"/>
    <p:sldId id="267" r:id="rId12"/>
  </p:sldIdLst>
  <p:sldSz cx="9144000" cy="5143500" type="screen16x9"/>
  <p:notesSz cx="6858000" cy="9144000"/>
  <p:embeddedFontLst>
    <p:embeddedFont>
      <p:font typeface="Arial Black" panose="020B0A04020102020204" pitchFamily="34" charset="0"/>
      <p:bold r:id="rId14"/>
    </p:embeddedFont>
    <p:embeddedFont>
      <p:font typeface="Balsamiq Sans" panose="020B0604020202020204" charset="0"/>
      <p:regular r:id="rId15"/>
      <p:bold r:id="rId16"/>
      <p:italic r:id="rId17"/>
      <p:boldItalic r:id="rId18"/>
    </p:embeddedFont>
    <p:embeddedFont>
      <p:font typeface="MS Reference Sans Serif" panose="020B0604030504040204" pitchFamily="34" charset="0"/>
      <p:regular r:id="rId19"/>
    </p:embeddedFont>
    <p:embeddedFont>
      <p:font typeface="Nunito Sans" pitchFamily="2" charset="0"/>
      <p:regular r:id="rId20"/>
      <p:bold r:id="rId21"/>
      <p:italic r:id="rId22"/>
      <p:boldItalic r:id="rId23"/>
    </p:embeddedFont>
    <p:embeddedFont>
      <p:font typeface="Nunito Sans SemiBold"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7" d="100"/>
          <a:sy n="87" d="100"/>
        </p:scale>
        <p:origin x="680"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SLIDES_API126050656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SLIDES_API126050656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SLIDES_API1260506563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SLIDES_API1260506563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SLIDES_API126050656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SLIDES_API126050656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SLIDES_API1260506563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SLIDES_API1260506563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SLIDES_API1260506563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SLIDES_API1260506563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SLIDES_API1260506563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SLIDES_API1260506563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SLIDES_API1260506563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SLIDES_API1260506563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SLIDES_API1260506563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SLIDES_API1260506563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SLIDES_API1260506563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SLIDES_API1260506563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SLIDES_API1260506563_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SLIDES_API1260506563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9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9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9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9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9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9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9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9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40002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40002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9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3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3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49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49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9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9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E5244"/>
        </a:solidFill>
        <a:effectLst/>
      </p:bgPr>
    </p:bg>
    <p:spTree>
      <p:nvGrpSpPr>
        <p:cNvPr id="1" name="Shape 104"/>
        <p:cNvGrpSpPr/>
        <p:nvPr/>
      </p:nvGrpSpPr>
      <p:grpSpPr>
        <a:xfrm>
          <a:off x="0" y="0"/>
          <a:ext cx="0" cy="0"/>
          <a:chOff x="0" y="0"/>
          <a:chExt cx="0" cy="0"/>
        </a:xfrm>
      </p:grpSpPr>
      <p:sp>
        <p:nvSpPr>
          <p:cNvPr id="105" name="Google Shape;105;p26"/>
          <p:cNvSpPr txBox="1"/>
          <p:nvPr/>
        </p:nvSpPr>
        <p:spPr>
          <a:xfrm>
            <a:off x="1992300" y="803997"/>
            <a:ext cx="7151700" cy="47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solidFill>
                  <a:schemeClr val="lt1"/>
                </a:solidFill>
                <a:latin typeface="Nunito Sans SemiBold"/>
                <a:ea typeface="Nunito Sans SemiBold"/>
                <a:cs typeface="Nunito Sans SemiBold"/>
                <a:sym typeface="Nunito Sans SemiBold"/>
              </a:rPr>
              <a:t>Detecting Objects Using an Ultrasonic Sensor and Arduino</a:t>
            </a:r>
            <a:endParaRPr sz="1600" dirty="0">
              <a:solidFill>
                <a:schemeClr val="lt1"/>
              </a:solidFill>
              <a:latin typeface="Nunito Sans SemiBold"/>
              <a:ea typeface="Nunito Sans SemiBold"/>
              <a:cs typeface="Nunito Sans SemiBold"/>
              <a:sym typeface="Nunito Sans SemiBold"/>
            </a:endParaRPr>
          </a:p>
        </p:txBody>
      </p:sp>
      <p:sp>
        <p:nvSpPr>
          <p:cNvPr id="106" name="Google Shape;106;p26"/>
          <p:cNvSpPr txBox="1"/>
          <p:nvPr/>
        </p:nvSpPr>
        <p:spPr>
          <a:xfrm>
            <a:off x="2252236" y="80697"/>
            <a:ext cx="7151700" cy="72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500" b="1" dirty="0">
                <a:solidFill>
                  <a:schemeClr val="lt1"/>
                </a:solidFill>
                <a:latin typeface="Nunito Sans"/>
                <a:ea typeface="Nunito Sans"/>
                <a:cs typeface="Nunito Sans"/>
                <a:sym typeface="Nunito Sans"/>
              </a:rPr>
              <a:t>Ultrasonic Radar with Arduino</a:t>
            </a:r>
            <a:endParaRPr sz="3500" b="1" dirty="0">
              <a:solidFill>
                <a:schemeClr val="lt1"/>
              </a:solidFill>
              <a:latin typeface="Nunito Sans"/>
              <a:ea typeface="Nunito Sans"/>
              <a:cs typeface="Nunito Sans"/>
              <a:sym typeface="Nunito Sans"/>
            </a:endParaRPr>
          </a:p>
        </p:txBody>
      </p:sp>
      <p:pic>
        <p:nvPicPr>
          <p:cNvPr id="2" name="arduino-radar-with-ultrasonic-sensor-1080-publer.io">
            <a:hlinkClick r:id="" action="ppaction://media"/>
            <a:extLst>
              <a:ext uri="{FF2B5EF4-FFF2-40B4-BE49-F238E27FC236}">
                <a16:creationId xmlns:a16="http://schemas.microsoft.com/office/drawing/2014/main" id="{00C2EEAC-B635-5532-3E6B-9D835F749D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286" y="1083294"/>
            <a:ext cx="2236632" cy="3979509"/>
          </a:xfrm>
          <a:prstGeom prst="rect">
            <a:avLst/>
          </a:prstGeom>
        </p:spPr>
      </p:pic>
      <p:sp>
        <p:nvSpPr>
          <p:cNvPr id="5" name="TextBox 4">
            <a:extLst>
              <a:ext uri="{FF2B5EF4-FFF2-40B4-BE49-F238E27FC236}">
                <a16:creationId xmlns:a16="http://schemas.microsoft.com/office/drawing/2014/main" id="{C16EA41F-5BA1-6E4F-BA1E-3707BAD02027}"/>
              </a:ext>
            </a:extLst>
          </p:cNvPr>
          <p:cNvSpPr txBox="1"/>
          <p:nvPr/>
        </p:nvSpPr>
        <p:spPr>
          <a:xfrm>
            <a:off x="4440328" y="4189393"/>
            <a:ext cx="4703672" cy="954107"/>
          </a:xfrm>
          <a:prstGeom prst="rect">
            <a:avLst/>
          </a:prstGeom>
          <a:noFill/>
        </p:spPr>
        <p:txBody>
          <a:bodyPr wrap="square">
            <a:spAutoFit/>
          </a:bodyPr>
          <a:lstStyle/>
          <a:p>
            <a:r>
              <a:rPr lang="en-IN" dirty="0">
                <a:solidFill>
                  <a:schemeClr val="bg1"/>
                </a:solidFill>
              </a:rPr>
              <a:t>GOVINDHR-Roll No.[AM.SC.U4CSE23033] </a:t>
            </a:r>
          </a:p>
          <a:p>
            <a:r>
              <a:rPr lang="en-IN" dirty="0">
                <a:solidFill>
                  <a:schemeClr val="bg1"/>
                </a:solidFill>
              </a:rPr>
              <a:t>ABHIJITH S- Roll No. [AM.SC.U4CSE23003] DARIPINENI MANOGNA-Roll No.[AM.SC.U4CSE23022] </a:t>
            </a:r>
          </a:p>
          <a:p>
            <a:r>
              <a:rPr lang="en-IN" dirty="0">
                <a:solidFill>
                  <a:schemeClr val="bg1"/>
                </a:solidFill>
              </a:rPr>
              <a:t>KRISHNAPRIYA P-Roll No. [AM.SC.U4CSE23044]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4"/>
          <p:cNvSpPr/>
          <p:nvPr/>
        </p:nvSpPr>
        <p:spPr>
          <a:xfrm>
            <a:off x="4485275" y="0"/>
            <a:ext cx="4658700" cy="5143500"/>
          </a:xfrm>
          <a:prstGeom prst="rect">
            <a:avLst/>
          </a:prstGeom>
          <a:solidFill>
            <a:srgbClr val="E4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4"/>
          <p:cNvSpPr/>
          <p:nvPr/>
        </p:nvSpPr>
        <p:spPr>
          <a:xfrm>
            <a:off x="704700" y="426075"/>
            <a:ext cx="7734600" cy="3639000"/>
          </a:xfrm>
          <a:prstGeom prst="rect">
            <a:avLst/>
          </a:prstGeom>
          <a:solidFill>
            <a:srgbClr val="3E524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txBox="1"/>
          <p:nvPr/>
        </p:nvSpPr>
        <p:spPr>
          <a:xfrm>
            <a:off x="4485275" y="972625"/>
            <a:ext cx="3477000" cy="25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rPr>
              <a:t>Explore more about ultrasonic sensors and their applications in various fields.</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Join online communities and forums for DIY electronics enthusiasts.</a:t>
            </a:r>
            <a:endParaRPr>
              <a:solidFill>
                <a:schemeClr val="lt1"/>
              </a:solidFill>
            </a:endParaRPr>
          </a:p>
        </p:txBody>
      </p:sp>
      <p:pic>
        <p:nvPicPr>
          <p:cNvPr id="195" name="Google Shape;195;p34"/>
          <p:cNvPicPr preferRelativeResize="0"/>
          <p:nvPr/>
        </p:nvPicPr>
        <p:blipFill rotWithShape="1">
          <a:blip r:embed="rId3">
            <a:alphaModFix/>
          </a:blip>
          <a:srcRect t="18090" b="18097"/>
          <a:stretch/>
        </p:blipFill>
        <p:spPr>
          <a:xfrm>
            <a:off x="356775" y="2393100"/>
            <a:ext cx="3714900" cy="2370600"/>
          </a:xfrm>
          <a:prstGeom prst="roundRect">
            <a:avLst>
              <a:gd name="adj" fmla="val 13262"/>
            </a:avLst>
          </a:prstGeom>
          <a:noFill/>
          <a:ln>
            <a:noFill/>
          </a:ln>
        </p:spPr>
      </p:pic>
      <p:sp>
        <p:nvSpPr>
          <p:cNvPr id="196" name="Google Shape;196;p34"/>
          <p:cNvSpPr txBox="1"/>
          <p:nvPr/>
        </p:nvSpPr>
        <p:spPr>
          <a:xfrm>
            <a:off x="1071550" y="905625"/>
            <a:ext cx="3000000" cy="6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100" b="1">
                <a:solidFill>
                  <a:schemeClr val="lt1"/>
                </a:solidFill>
                <a:latin typeface="Nunito Sans"/>
                <a:ea typeface="Nunito Sans"/>
                <a:cs typeface="Nunito Sans"/>
                <a:sym typeface="Nunito Sans"/>
              </a:rPr>
              <a:t>Additional Resources</a:t>
            </a:r>
            <a:endParaRPr sz="2100" b="1">
              <a:solidFill>
                <a:schemeClr val="lt1"/>
              </a:solidFill>
              <a:latin typeface="Nunito Sans"/>
              <a:ea typeface="Nunito Sans"/>
              <a:cs typeface="Nunito Sans"/>
              <a:sym typeface="Nuni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6483C"/>
        </a:solidFill>
        <a:effectLst/>
      </p:bgPr>
    </p:bg>
    <p:spTree>
      <p:nvGrpSpPr>
        <p:cNvPr id="1" name="Shape 209"/>
        <p:cNvGrpSpPr/>
        <p:nvPr/>
      </p:nvGrpSpPr>
      <p:grpSpPr>
        <a:xfrm>
          <a:off x="0" y="0"/>
          <a:ext cx="0" cy="0"/>
          <a:chOff x="0" y="0"/>
          <a:chExt cx="0" cy="0"/>
        </a:xfrm>
      </p:grpSpPr>
      <p:sp>
        <p:nvSpPr>
          <p:cNvPr id="210" name="Google Shape;210;p36"/>
          <p:cNvSpPr/>
          <p:nvPr/>
        </p:nvSpPr>
        <p:spPr>
          <a:xfrm>
            <a:off x="1861375" y="1002875"/>
            <a:ext cx="5842500" cy="2674200"/>
          </a:xfrm>
          <a:prstGeom prst="rect">
            <a:avLst/>
          </a:prstGeom>
          <a:solidFill>
            <a:srgbClr val="36483C"/>
          </a:solidFill>
          <a:ln w="9525" cap="flat" cmpd="sng">
            <a:solidFill>
              <a:srgbClr val="36483C"/>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4100" b="1" dirty="0">
                <a:solidFill>
                  <a:schemeClr val="lt1"/>
                </a:solidFill>
                <a:latin typeface="Balsamiq Sans"/>
                <a:ea typeface="Balsamiq Sans"/>
                <a:cs typeface="Balsamiq Sans"/>
                <a:sym typeface="Balsamiq Sans"/>
              </a:rPr>
              <a:t>Thank you</a:t>
            </a:r>
            <a:endParaRPr sz="4100" b="1" dirty="0">
              <a:solidFill>
                <a:schemeClr val="lt1"/>
              </a:solidFill>
              <a:latin typeface="Balsamiq Sans"/>
              <a:ea typeface="Balsamiq Sans"/>
              <a:cs typeface="Balsamiq Sans"/>
              <a:sym typeface="Balsamiq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7"/>
          <p:cNvSpPr/>
          <p:nvPr/>
        </p:nvSpPr>
        <p:spPr>
          <a:xfrm>
            <a:off x="4485275" y="0"/>
            <a:ext cx="4658700" cy="5143500"/>
          </a:xfrm>
          <a:prstGeom prst="rect">
            <a:avLst/>
          </a:prstGeom>
          <a:solidFill>
            <a:srgbClr val="E4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7"/>
          <p:cNvSpPr/>
          <p:nvPr/>
        </p:nvSpPr>
        <p:spPr>
          <a:xfrm>
            <a:off x="704700" y="426075"/>
            <a:ext cx="7734600" cy="3639000"/>
          </a:xfrm>
          <a:prstGeom prst="rect">
            <a:avLst/>
          </a:prstGeom>
          <a:solidFill>
            <a:srgbClr val="3E524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7"/>
          <p:cNvSpPr txBox="1"/>
          <p:nvPr/>
        </p:nvSpPr>
        <p:spPr>
          <a:xfrm>
            <a:off x="4485275" y="972625"/>
            <a:ext cx="3811044" cy="2924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lt1"/>
                </a:solidFill>
                <a:latin typeface="Arial Black" panose="020B0A04020102020204" pitchFamily="34" charset="0"/>
              </a:rPr>
              <a:t>What is Ultrasonic Radar?</a:t>
            </a:r>
            <a:endParaRPr sz="1800" dirty="0">
              <a:solidFill>
                <a:schemeClr val="lt1"/>
              </a:solidFill>
              <a:latin typeface="Arial Black" panose="020B0A04020102020204" pitchFamily="34" charset="0"/>
            </a:endParaRPr>
          </a:p>
          <a:p>
            <a:pPr marL="0" lvl="0" indent="0" algn="l" rtl="0">
              <a:spcBef>
                <a:spcPts val="0"/>
              </a:spcBef>
              <a:spcAft>
                <a:spcPts val="0"/>
              </a:spcAft>
              <a:buNone/>
            </a:pPr>
            <a:r>
              <a:rPr lang="en-GB" dirty="0">
                <a:solidFill>
                  <a:schemeClr val="lt1"/>
                </a:solidFill>
              </a:rPr>
              <a:t>A system that mimics radar functionality to detect objects and measure their distance.</a:t>
            </a:r>
            <a:endParaRPr dirty="0">
              <a:solidFill>
                <a:schemeClr val="lt1"/>
              </a:solidFill>
            </a:endParaRPr>
          </a:p>
          <a:p>
            <a:pPr marL="0" lvl="0" indent="0" algn="l" rtl="0">
              <a:spcBef>
                <a:spcPts val="0"/>
              </a:spcBef>
              <a:spcAft>
                <a:spcPts val="0"/>
              </a:spcAft>
              <a:buNone/>
            </a:pPr>
            <a:endParaRPr dirty="0">
              <a:solidFill>
                <a:schemeClr val="lt1"/>
              </a:solidFill>
            </a:endParaRPr>
          </a:p>
          <a:p>
            <a:pPr marL="0" lvl="0" indent="0" algn="l" rtl="0">
              <a:spcBef>
                <a:spcPts val="0"/>
              </a:spcBef>
              <a:spcAft>
                <a:spcPts val="0"/>
              </a:spcAft>
              <a:buNone/>
            </a:pPr>
            <a:r>
              <a:rPr lang="en-GB" sz="1800" dirty="0">
                <a:solidFill>
                  <a:schemeClr val="lt1"/>
                </a:solidFill>
                <a:latin typeface="Arial Black" panose="020B0A04020102020204" pitchFamily="34" charset="0"/>
              </a:rPr>
              <a:t>Purpose of the Project</a:t>
            </a:r>
            <a:endParaRPr sz="1800" dirty="0">
              <a:solidFill>
                <a:schemeClr val="lt1"/>
              </a:solidFill>
              <a:latin typeface="Arial Black" panose="020B0A04020102020204" pitchFamily="34" charset="0"/>
            </a:endParaRPr>
          </a:p>
          <a:p>
            <a:pPr marL="0" lvl="0" indent="0" algn="l" rtl="0">
              <a:spcBef>
                <a:spcPts val="0"/>
              </a:spcBef>
              <a:spcAft>
                <a:spcPts val="0"/>
              </a:spcAft>
              <a:buNone/>
            </a:pPr>
            <a:r>
              <a:rPr lang="en-GB" dirty="0">
                <a:solidFill>
                  <a:schemeClr val="lt1"/>
                </a:solidFill>
              </a:rPr>
              <a:t>To create a DIY radar system using Arduino and an ultrasonic sensor for object detection.</a:t>
            </a:r>
            <a:endParaRPr dirty="0">
              <a:solidFill>
                <a:schemeClr val="lt1"/>
              </a:solidFill>
            </a:endParaRPr>
          </a:p>
          <a:p>
            <a:pPr marL="0" lvl="0" indent="0" algn="l" rtl="0">
              <a:spcBef>
                <a:spcPts val="0"/>
              </a:spcBef>
              <a:spcAft>
                <a:spcPts val="0"/>
              </a:spcAft>
              <a:buNone/>
            </a:pPr>
            <a:endParaRPr sz="1800" dirty="0">
              <a:solidFill>
                <a:schemeClr val="lt1"/>
              </a:solidFill>
              <a:latin typeface="Arial Black" panose="020B0A04020102020204" pitchFamily="34" charset="0"/>
            </a:endParaRPr>
          </a:p>
          <a:p>
            <a:pPr marL="0" lvl="0" indent="0" algn="l" rtl="0">
              <a:spcBef>
                <a:spcPts val="0"/>
              </a:spcBef>
              <a:spcAft>
                <a:spcPts val="0"/>
              </a:spcAft>
              <a:buNone/>
            </a:pPr>
            <a:r>
              <a:rPr lang="en-GB" sz="1800" dirty="0">
                <a:solidFill>
                  <a:schemeClr val="lt1"/>
                </a:solidFill>
                <a:latin typeface="Arial Black" panose="020B0A04020102020204" pitchFamily="34" charset="0"/>
              </a:rPr>
              <a:t>Applications</a:t>
            </a:r>
            <a:endParaRPr sz="1800" dirty="0">
              <a:solidFill>
                <a:schemeClr val="lt1"/>
              </a:solidFill>
              <a:latin typeface="Arial Black" panose="020B0A04020102020204" pitchFamily="34" charset="0"/>
            </a:endParaRPr>
          </a:p>
          <a:p>
            <a:pPr marL="0" lvl="0" indent="0" algn="l" rtl="0">
              <a:spcBef>
                <a:spcPts val="0"/>
              </a:spcBef>
              <a:spcAft>
                <a:spcPts val="0"/>
              </a:spcAft>
              <a:buNone/>
            </a:pPr>
            <a:r>
              <a:rPr lang="en-GB" dirty="0">
                <a:solidFill>
                  <a:schemeClr val="lt1"/>
                </a:solidFill>
              </a:rPr>
              <a:t>Obstacle detection, robotics, security systems, learning electronics.</a:t>
            </a:r>
            <a:endParaRPr dirty="0">
              <a:solidFill>
                <a:schemeClr val="lt1"/>
              </a:solidFill>
            </a:endParaRPr>
          </a:p>
        </p:txBody>
      </p:sp>
      <p:sp>
        <p:nvSpPr>
          <p:cNvPr id="115" name="Google Shape;115;p27"/>
          <p:cNvSpPr txBox="1"/>
          <p:nvPr/>
        </p:nvSpPr>
        <p:spPr>
          <a:xfrm>
            <a:off x="1071550" y="905625"/>
            <a:ext cx="3000000" cy="6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500" b="1">
                <a:solidFill>
                  <a:schemeClr val="lt1"/>
                </a:solidFill>
                <a:latin typeface="Nunito Sans"/>
                <a:ea typeface="Nunito Sans"/>
                <a:cs typeface="Nunito Sans"/>
                <a:sym typeface="Nunito Sans"/>
              </a:rPr>
              <a:t>Introduction</a:t>
            </a:r>
            <a:endParaRPr sz="3500" b="1">
              <a:solidFill>
                <a:schemeClr val="lt1"/>
              </a:solidFill>
              <a:latin typeface="Nunito Sans"/>
              <a:ea typeface="Nunito Sans"/>
              <a:cs typeface="Nunito Sans"/>
              <a:sym typeface="Nunito Sans"/>
            </a:endParaRPr>
          </a:p>
        </p:txBody>
      </p:sp>
      <p:pic>
        <p:nvPicPr>
          <p:cNvPr id="1026" name="Picture 2" descr="Complete Guide for Ultrasonic Sensor HC-SR04 with Arduino | Random Nerd  Tutorials">
            <a:extLst>
              <a:ext uri="{FF2B5EF4-FFF2-40B4-BE49-F238E27FC236}">
                <a16:creationId xmlns:a16="http://schemas.microsoft.com/office/drawing/2014/main" id="{6E90C9E3-6976-FA71-2FF5-B1A49ED3F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681" y="1830753"/>
            <a:ext cx="3447738" cy="19403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9"/>
        <p:cNvGrpSpPr/>
        <p:nvPr/>
      </p:nvGrpSpPr>
      <p:grpSpPr>
        <a:xfrm>
          <a:off x="0" y="0"/>
          <a:ext cx="0" cy="0"/>
          <a:chOff x="0" y="0"/>
          <a:chExt cx="0" cy="0"/>
        </a:xfrm>
      </p:grpSpPr>
      <p:sp>
        <p:nvSpPr>
          <p:cNvPr id="120" name="Google Shape;120;p28"/>
          <p:cNvSpPr/>
          <p:nvPr/>
        </p:nvSpPr>
        <p:spPr>
          <a:xfrm>
            <a:off x="7413900" y="0"/>
            <a:ext cx="1730100" cy="5143500"/>
          </a:xfrm>
          <a:prstGeom prst="rect">
            <a:avLst/>
          </a:prstGeom>
          <a:solidFill>
            <a:srgbClr val="E4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8"/>
          <p:cNvSpPr/>
          <p:nvPr/>
        </p:nvSpPr>
        <p:spPr>
          <a:xfrm>
            <a:off x="4485275" y="802775"/>
            <a:ext cx="3930600" cy="3056700"/>
          </a:xfrm>
          <a:prstGeom prst="rect">
            <a:avLst/>
          </a:prstGeom>
          <a:solidFill>
            <a:srgbClr val="3E524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28"/>
          <p:cNvCxnSpPr/>
          <p:nvPr/>
        </p:nvCxnSpPr>
        <p:spPr>
          <a:xfrm>
            <a:off x="893300" y="35925"/>
            <a:ext cx="0" cy="5067300"/>
          </a:xfrm>
          <a:prstGeom prst="straightConnector1">
            <a:avLst/>
          </a:prstGeom>
          <a:noFill/>
          <a:ln w="19050" cap="flat" cmpd="sng">
            <a:solidFill>
              <a:srgbClr val="666666"/>
            </a:solidFill>
            <a:prstDash val="solid"/>
            <a:round/>
            <a:headEnd type="none" w="med" len="med"/>
            <a:tailEnd type="none" w="med" len="med"/>
          </a:ln>
        </p:spPr>
      </p:cxnSp>
      <p:sp>
        <p:nvSpPr>
          <p:cNvPr id="123" name="Google Shape;123;p28"/>
          <p:cNvSpPr/>
          <p:nvPr/>
        </p:nvSpPr>
        <p:spPr>
          <a:xfrm>
            <a:off x="775700" y="923815"/>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8"/>
          <p:cNvSpPr/>
          <p:nvPr/>
        </p:nvSpPr>
        <p:spPr>
          <a:xfrm>
            <a:off x="775700" y="2550890"/>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8"/>
          <p:cNvSpPr txBox="1"/>
          <p:nvPr/>
        </p:nvSpPr>
        <p:spPr>
          <a:xfrm>
            <a:off x="1194175" y="805775"/>
            <a:ext cx="30996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dirty="0">
              <a:latin typeface="Nunito Sans"/>
              <a:ea typeface="Nunito Sans"/>
              <a:cs typeface="Nunito Sans"/>
              <a:sym typeface="Nunito Sans"/>
            </a:endParaRPr>
          </a:p>
        </p:txBody>
      </p:sp>
      <p:sp>
        <p:nvSpPr>
          <p:cNvPr id="126" name="Google Shape;126;p28"/>
          <p:cNvSpPr txBox="1"/>
          <p:nvPr/>
        </p:nvSpPr>
        <p:spPr>
          <a:xfrm>
            <a:off x="1128200" y="2468475"/>
            <a:ext cx="3099600" cy="7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b="1" dirty="0">
                <a:latin typeface="Nunito Sans"/>
                <a:ea typeface="Nunito Sans"/>
                <a:cs typeface="Nunito Sans"/>
                <a:sym typeface="Nunito Sans"/>
              </a:rPr>
              <a:t>Key Components: Ultrasonic Sensor (HC-SR04), Servo Motor, Arduino Board, Visualization Interface (e.g., Processing IDE).</a:t>
            </a:r>
            <a:endParaRPr sz="1700" b="1" dirty="0">
              <a:latin typeface="Nunito Sans"/>
              <a:ea typeface="Nunito Sans"/>
              <a:cs typeface="Nunito Sans"/>
              <a:sym typeface="Nunito Sans"/>
            </a:endParaRPr>
          </a:p>
        </p:txBody>
      </p:sp>
      <p:sp>
        <p:nvSpPr>
          <p:cNvPr id="127" name="Google Shape;127;p28"/>
          <p:cNvSpPr txBox="1"/>
          <p:nvPr/>
        </p:nvSpPr>
        <p:spPr>
          <a:xfrm>
            <a:off x="4643169" y="815722"/>
            <a:ext cx="3000000" cy="1569900"/>
          </a:xfrm>
          <a:prstGeom prst="rect">
            <a:avLst/>
          </a:prstGeom>
          <a:noFill/>
          <a:ln>
            <a:noFill/>
          </a:ln>
        </p:spPr>
        <p:txBody>
          <a:bodyPr spcFirstLastPara="1" wrap="square" lIns="91425" tIns="91425" rIns="91425" bIns="91425" anchor="t" anchorCtr="0">
            <a:noAutofit/>
          </a:bodyPr>
          <a:lstStyle/>
          <a:p>
            <a:pPr marL="0" lvl="0" indent="0" algn="l" rtl="0">
              <a:lnSpc>
                <a:spcPct val="116666"/>
              </a:lnSpc>
              <a:spcBef>
                <a:spcPts val="0"/>
              </a:spcBef>
              <a:spcAft>
                <a:spcPts val="0"/>
              </a:spcAft>
              <a:buNone/>
            </a:pPr>
            <a:r>
              <a:rPr lang="en-GB" sz="2000" b="1" dirty="0">
                <a:solidFill>
                  <a:schemeClr val="lt1"/>
                </a:solidFill>
                <a:latin typeface="Nunito Sans"/>
                <a:ea typeface="Nunito Sans"/>
                <a:cs typeface="Nunito Sans"/>
                <a:sym typeface="Nunito Sans"/>
              </a:rPr>
              <a:t>Methodology &amp; Architecture</a:t>
            </a:r>
            <a:endParaRPr sz="2000" b="1" dirty="0">
              <a:solidFill>
                <a:schemeClr val="lt1"/>
              </a:solidFill>
              <a:latin typeface="Nunito Sans"/>
              <a:ea typeface="Nunito Sans"/>
              <a:cs typeface="Nunito Sans"/>
              <a:sym typeface="Nunito Sans"/>
            </a:endParaRPr>
          </a:p>
        </p:txBody>
      </p:sp>
      <p:sp>
        <p:nvSpPr>
          <p:cNvPr id="3" name="TextBox 2">
            <a:extLst>
              <a:ext uri="{FF2B5EF4-FFF2-40B4-BE49-F238E27FC236}">
                <a16:creationId xmlns:a16="http://schemas.microsoft.com/office/drawing/2014/main" id="{4C1F953A-3405-E6D3-3C61-98A79861EDF1}"/>
              </a:ext>
            </a:extLst>
          </p:cNvPr>
          <p:cNvSpPr txBox="1"/>
          <p:nvPr/>
        </p:nvSpPr>
        <p:spPr>
          <a:xfrm>
            <a:off x="1192767" y="923815"/>
            <a:ext cx="3385835" cy="1569660"/>
          </a:xfrm>
          <a:prstGeom prst="rect">
            <a:avLst/>
          </a:prstGeom>
          <a:noFill/>
        </p:spPr>
        <p:txBody>
          <a:bodyPr wrap="square">
            <a:spAutoFit/>
          </a:bodyPr>
          <a:lstStyle/>
          <a:p>
            <a:pPr marL="0" lvl="0" indent="0" algn="l" rtl="0">
              <a:spcBef>
                <a:spcPts val="0"/>
              </a:spcBef>
              <a:spcAft>
                <a:spcPts val="0"/>
              </a:spcAft>
              <a:buNone/>
            </a:pPr>
            <a:r>
              <a:rPr lang="en-US" sz="1600" b="1" dirty="0">
                <a:latin typeface="MS Reference Sans Serif" panose="020B0604030504040204" pitchFamily="34" charset="0"/>
                <a:ea typeface="Nunito Sans"/>
                <a:cs typeface="Nunito Sans"/>
                <a:sym typeface="Nunito Sans"/>
              </a:rPr>
              <a:t>System Architecture: A   diagram showing the  connections between    components: ultrasonic sensor, servo motor, Arduino, and computer interface.</a:t>
            </a:r>
          </a:p>
        </p:txBody>
      </p:sp>
      <p:pic>
        <p:nvPicPr>
          <p:cNvPr id="2052" name="Picture 4" descr="Arduino -LCD Display to Monitor and Control Servo Motor with Ultrasonic  Sensor">
            <a:extLst>
              <a:ext uri="{FF2B5EF4-FFF2-40B4-BE49-F238E27FC236}">
                <a16:creationId xmlns:a16="http://schemas.microsoft.com/office/drawing/2014/main" id="{987661BD-40EE-9943-B70F-5F2258A1D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864" y="1851396"/>
            <a:ext cx="3082200" cy="18813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9"/>
          <p:cNvSpPr/>
          <p:nvPr/>
        </p:nvSpPr>
        <p:spPr>
          <a:xfrm flipH="1">
            <a:off x="9350" y="25"/>
            <a:ext cx="3197100" cy="5143500"/>
          </a:xfrm>
          <a:prstGeom prst="rect">
            <a:avLst/>
          </a:prstGeom>
          <a:solidFill>
            <a:srgbClr val="E9E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9"/>
          <p:cNvSpPr txBox="1"/>
          <p:nvPr/>
        </p:nvSpPr>
        <p:spPr>
          <a:xfrm>
            <a:off x="9350" y="550241"/>
            <a:ext cx="7139006" cy="3183021"/>
          </a:xfrm>
          <a:prstGeom prst="rect">
            <a:avLst/>
          </a:prstGeom>
          <a:noFill/>
          <a:ln>
            <a:noFill/>
          </a:ln>
        </p:spPr>
        <p:txBody>
          <a:bodyPr spcFirstLastPara="1" wrap="square" lIns="91425" tIns="91425" rIns="91425" bIns="91425" anchor="t" anchorCtr="0">
            <a:noAutofit/>
          </a:bodyPr>
          <a:lstStyle/>
          <a:p>
            <a:r>
              <a:rPr lang="en-IN" b="1" dirty="0"/>
              <a:t>Working Principle of Ultrasonic Radar System </a:t>
            </a:r>
          </a:p>
          <a:p>
            <a:r>
              <a:rPr lang="en-IN" b="1" dirty="0"/>
              <a:t>Components Involved</a:t>
            </a:r>
            <a:r>
              <a:rPr lang="en-IN" dirty="0"/>
              <a:t>:</a:t>
            </a:r>
          </a:p>
          <a:p>
            <a:pPr marL="742950" lvl="1" indent="-285750">
              <a:buFont typeface="+mj-lt"/>
              <a:buAutoNum type="arabicPeriod"/>
            </a:pPr>
            <a:r>
              <a:rPr lang="en-IN" b="1" dirty="0"/>
              <a:t>Ultrasonic Sensor (HC-SR04)</a:t>
            </a:r>
            <a:r>
              <a:rPr lang="en-IN" dirty="0"/>
              <a:t>: Emits and receives ultrasonic sound waves.</a:t>
            </a:r>
          </a:p>
          <a:p>
            <a:pPr marL="742950" lvl="1" indent="-285750">
              <a:buFont typeface="+mj-lt"/>
              <a:buAutoNum type="arabicPeriod"/>
            </a:pPr>
            <a:r>
              <a:rPr lang="en-IN" b="1" dirty="0"/>
              <a:t>Servo Motor</a:t>
            </a:r>
            <a:r>
              <a:rPr lang="en-IN" dirty="0"/>
              <a:t>: Rotates the sensor across a specified angular range.</a:t>
            </a:r>
          </a:p>
          <a:p>
            <a:pPr marL="742950" lvl="1" indent="-285750">
              <a:buFont typeface="+mj-lt"/>
              <a:buAutoNum type="arabicPeriod"/>
            </a:pPr>
            <a:r>
              <a:rPr lang="en-IN" b="1" dirty="0"/>
              <a:t>Arduino Microcontroller</a:t>
            </a:r>
            <a:r>
              <a:rPr lang="en-IN" dirty="0"/>
              <a:t>: Coordinates the system, processes data, and communicates with the visualization interface.</a:t>
            </a:r>
          </a:p>
          <a:p>
            <a:pPr marL="742950" lvl="1" indent="-285750">
              <a:buFont typeface="+mj-lt"/>
              <a:buAutoNum type="arabicPeriod"/>
            </a:pPr>
            <a:endParaRPr lang="en-IN" dirty="0"/>
          </a:p>
          <a:p>
            <a:pPr marL="742950" lvl="1" indent="-285750">
              <a:buFont typeface="+mj-lt"/>
              <a:buAutoNum type="arabicPeriod"/>
            </a:pPr>
            <a:endParaRPr lang="en-IN" dirty="0"/>
          </a:p>
        </p:txBody>
      </p:sp>
      <p:sp>
        <p:nvSpPr>
          <p:cNvPr id="136" name="Google Shape;136;p29"/>
          <p:cNvSpPr txBox="1"/>
          <p:nvPr/>
        </p:nvSpPr>
        <p:spPr>
          <a:xfrm>
            <a:off x="637315" y="0"/>
            <a:ext cx="4512585" cy="70957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900" b="1" dirty="0">
                <a:solidFill>
                  <a:schemeClr val="tx1"/>
                </a:solidFill>
                <a:latin typeface="Arial Black" panose="020B0A04020102020204" pitchFamily="34" charset="0"/>
                <a:ea typeface="Nunito Sans"/>
                <a:cs typeface="Nunito Sans"/>
                <a:sym typeface="Nunito Sans"/>
              </a:rPr>
              <a:t>Working Principle</a:t>
            </a:r>
            <a:endParaRPr sz="2900" dirty="0">
              <a:solidFill>
                <a:schemeClr val="tx1"/>
              </a:solidFill>
              <a:latin typeface="Arial Black" panose="020B0A04020102020204" pitchFamily="34" charset="0"/>
            </a:endParaRPr>
          </a:p>
        </p:txBody>
      </p:sp>
      <p:sp>
        <p:nvSpPr>
          <p:cNvPr id="10" name="TextBox 9">
            <a:extLst>
              <a:ext uri="{FF2B5EF4-FFF2-40B4-BE49-F238E27FC236}">
                <a16:creationId xmlns:a16="http://schemas.microsoft.com/office/drawing/2014/main" id="{73522959-40F5-4564-2716-011B1BEF0213}"/>
              </a:ext>
            </a:extLst>
          </p:cNvPr>
          <p:cNvSpPr txBox="1"/>
          <p:nvPr/>
        </p:nvSpPr>
        <p:spPr>
          <a:xfrm>
            <a:off x="345849" y="2353574"/>
            <a:ext cx="6900062" cy="2308324"/>
          </a:xfrm>
          <a:prstGeom prst="rect">
            <a:avLst/>
          </a:prstGeom>
          <a:noFill/>
        </p:spPr>
        <p:txBody>
          <a:bodyPr wrap="square">
            <a:spAutoFit/>
          </a:bodyPr>
          <a:lstStyle/>
          <a:p>
            <a:r>
              <a:rPr lang="en-US" sz="1600" b="1" dirty="0"/>
              <a:t>Ultrasonic Sensor Functionality</a:t>
            </a:r>
            <a:r>
              <a:rPr lang="en-US" sz="1600" dirty="0"/>
              <a:t>:</a:t>
            </a:r>
          </a:p>
          <a:p>
            <a:pPr>
              <a:buFont typeface="Arial" panose="020B0604020202020204" pitchFamily="34" charset="0"/>
              <a:buChar char="•"/>
            </a:pPr>
            <a:r>
              <a:rPr lang="en-US" sz="1600" dirty="0"/>
              <a:t>Emits sound waves at 40 kHz from the transmitter.</a:t>
            </a:r>
          </a:p>
          <a:p>
            <a:pPr>
              <a:buFont typeface="Arial" panose="020B0604020202020204" pitchFamily="34" charset="0"/>
              <a:buChar char="•"/>
            </a:pPr>
            <a:r>
              <a:rPr lang="en-US" sz="1600" dirty="0"/>
              <a:t>Waves travel through air, bounce off objects, and return as echoes to the receiver.</a:t>
            </a:r>
          </a:p>
          <a:p>
            <a:pPr>
              <a:buFont typeface="Arial" panose="020B0604020202020204" pitchFamily="34" charset="0"/>
              <a:buChar char="•"/>
            </a:pPr>
            <a:r>
              <a:rPr lang="en-US" sz="1600" dirty="0"/>
              <a:t>Calculates distance using the formula: Distance=Speed of </a:t>
            </a:r>
            <a:r>
              <a:rPr lang="en-US" sz="1600" dirty="0" err="1"/>
              <a:t>Sound×Time</a:t>
            </a:r>
            <a:r>
              <a:rPr lang="en-US" sz="1600" dirty="0"/>
              <a:t> of Flight (</a:t>
            </a:r>
            <a:r>
              <a:rPr lang="en-US" sz="1600" dirty="0" err="1"/>
              <a:t>ToF</a:t>
            </a:r>
            <a:r>
              <a:rPr lang="en-US" sz="1600" dirty="0"/>
              <a:t>)2.\text{Distance} = \frac{\text{Speed of Sound} \times \text{Time of Flight (</a:t>
            </a:r>
            <a:r>
              <a:rPr lang="en-US" sz="1600" dirty="0" err="1"/>
              <a:t>ToF</a:t>
            </a:r>
            <a:r>
              <a:rPr lang="en-US" sz="1600" dirty="0"/>
              <a:t>)}}{2}.Distance=2Speed of </a:t>
            </a:r>
            <a:r>
              <a:rPr lang="en-US" sz="1600" dirty="0" err="1"/>
              <a:t>Sound×Time</a:t>
            </a:r>
            <a:r>
              <a:rPr lang="en-US" sz="1600" dirty="0"/>
              <a:t> of Flight (</a:t>
            </a:r>
            <a:r>
              <a:rPr lang="en-US" sz="1600" dirty="0" err="1"/>
              <a:t>ToF</a:t>
            </a:r>
            <a:r>
              <a:rPr lang="en-US" sz="1600" dirty="0"/>
              <a:t>)​.</a:t>
            </a:r>
          </a:p>
          <a:p>
            <a:pPr>
              <a:buFont typeface="Arial" panose="020B0604020202020204" pitchFamily="34" charset="0"/>
              <a:buChar char="•"/>
            </a:pPr>
            <a:r>
              <a:rPr lang="en-US" sz="1600" dirty="0"/>
              <a:t>Speed of sound in air is approximately 343 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90AD2-6C0C-6136-BEE6-E94CF8C84666}"/>
              </a:ext>
            </a:extLst>
          </p:cNvPr>
          <p:cNvSpPr>
            <a:spLocks noChangeArrowheads="1"/>
          </p:cNvSpPr>
          <p:nvPr/>
        </p:nvSpPr>
        <p:spPr bwMode="auto">
          <a:xfrm>
            <a:off x="-58522" y="0"/>
            <a:ext cx="888416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Servo Motor Role</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Rotates the ultrasonic sensor incrementally (e.g., 0° to 180°).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Enables scanning of a wide area by measuring distances at different angles.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Data Processing by Arduino</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Synchronizes the servo motor's movement with the ultrasonic sensor's readings.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Measures Time of Flight (</a:t>
            </a:r>
            <a:r>
              <a:rPr kumimoji="0" lang="en-US" altLang="en-US" sz="1600" b="0" i="0" u="none" strike="noStrike" cap="none" normalizeH="0" baseline="0" dirty="0" err="1">
                <a:ln>
                  <a:noFill/>
                </a:ln>
                <a:solidFill>
                  <a:schemeClr val="tx1"/>
                </a:solidFill>
                <a:effectLst/>
                <a:latin typeface="Arial" panose="020B0604020202020204" pitchFamily="34" charset="0"/>
              </a:rPr>
              <a:t>ToF</a:t>
            </a:r>
            <a:r>
              <a:rPr kumimoji="0" lang="en-US" altLang="en-US" sz="1600" b="0" i="0" u="none" strike="noStrike" cap="none" normalizeH="0" baseline="0" dirty="0">
                <a:ln>
                  <a:noFill/>
                </a:ln>
                <a:solidFill>
                  <a:schemeClr val="tx1"/>
                </a:solidFill>
                <a:effectLst/>
                <a:latin typeface="Arial" panose="020B0604020202020204" pitchFamily="34" charset="0"/>
              </a:rPr>
              <a:t>) for sound waves to and from objects.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Calculates and stores distance and angle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Visualization on a Computer</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Data (angles and distances) sent to a connected computer via serial communication.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Visualization program (e.g., Processing IDE) interprets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Displays objects as "blips" on a radar-like screen, showing their positions relative to the sensor.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1BF8494F-C966-47D8-31FF-70E9030627AF}"/>
              </a:ext>
            </a:extLst>
          </p:cNvPr>
          <p:cNvSpPr txBox="1"/>
          <p:nvPr/>
        </p:nvSpPr>
        <p:spPr>
          <a:xfrm>
            <a:off x="0" y="2739984"/>
            <a:ext cx="8383219" cy="923330"/>
          </a:xfrm>
          <a:prstGeom prst="rect">
            <a:avLst/>
          </a:prstGeom>
          <a:noFill/>
        </p:spPr>
        <p:txBody>
          <a:bodyPr wrap="square">
            <a:spAutoFit/>
          </a:bodyPr>
          <a:lstStyle/>
          <a:p>
            <a:r>
              <a:rPr lang="en-US" sz="1800" b="1" dirty="0"/>
              <a:t>Radar-like Output</a:t>
            </a:r>
            <a:r>
              <a:rPr lang="en-US" sz="1800" dirty="0"/>
              <a:t>:</a:t>
            </a:r>
          </a:p>
          <a:p>
            <a:pPr>
              <a:buFont typeface="Arial" panose="020B0604020202020204" pitchFamily="34" charset="0"/>
              <a:buChar char="•"/>
            </a:pPr>
            <a:r>
              <a:rPr lang="en-US" sz="1800" dirty="0"/>
              <a:t> Detected objects visualized based on their distance and angle from the sensor.</a:t>
            </a:r>
          </a:p>
          <a:p>
            <a:pPr>
              <a:buFont typeface="Arial" panose="020B0604020202020204" pitchFamily="34" charset="0"/>
              <a:buChar char="•"/>
            </a:pPr>
            <a:r>
              <a:rPr lang="en-US" sz="1800" dirty="0"/>
              <a:t> Mimics radar functionality for object detection and position mapping.</a:t>
            </a:r>
          </a:p>
        </p:txBody>
      </p:sp>
      <p:pic>
        <p:nvPicPr>
          <p:cNvPr id="5123" name="Picture 3" descr="Outfit ultrasonic RADAR and how it works | Download Scientific Diagram">
            <a:extLst>
              <a:ext uri="{FF2B5EF4-FFF2-40B4-BE49-F238E27FC236}">
                <a16:creationId xmlns:a16="http://schemas.microsoft.com/office/drawing/2014/main" id="{DD42877D-8A1B-2372-C59C-958F35346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1616" y="3596670"/>
            <a:ext cx="4776547" cy="1489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976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E5244"/>
        </a:solidFill>
        <a:effectLst/>
      </p:bgPr>
    </p:bg>
    <p:spTree>
      <p:nvGrpSpPr>
        <p:cNvPr id="1" name="Shape 140"/>
        <p:cNvGrpSpPr/>
        <p:nvPr/>
      </p:nvGrpSpPr>
      <p:grpSpPr>
        <a:xfrm>
          <a:off x="0" y="0"/>
          <a:ext cx="0" cy="0"/>
          <a:chOff x="0" y="0"/>
          <a:chExt cx="0" cy="0"/>
        </a:xfrm>
      </p:grpSpPr>
      <p:sp>
        <p:nvSpPr>
          <p:cNvPr id="141" name="Google Shape;141;p30"/>
          <p:cNvSpPr txBox="1"/>
          <p:nvPr/>
        </p:nvSpPr>
        <p:spPr>
          <a:xfrm>
            <a:off x="830500" y="2115725"/>
            <a:ext cx="4319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lt1"/>
                </a:solidFill>
              </a:rPr>
              <a:t>Advantages: Low-cost and DIY-friendly, demonstrates radar principles, useful for educational and small-scale robotics projects.</a:t>
            </a:r>
            <a:endParaRPr sz="1800" dirty="0">
              <a:solidFill>
                <a:schemeClr val="lt1"/>
              </a:solidFill>
              <a:latin typeface="Nunito Sans"/>
              <a:ea typeface="Nunito Sans"/>
              <a:cs typeface="Nunito Sans"/>
              <a:sym typeface="Nunito Sans"/>
            </a:endParaRPr>
          </a:p>
        </p:txBody>
      </p:sp>
      <p:sp>
        <p:nvSpPr>
          <p:cNvPr id="142" name="Google Shape;142;p30"/>
          <p:cNvSpPr txBox="1"/>
          <p:nvPr/>
        </p:nvSpPr>
        <p:spPr>
          <a:xfrm>
            <a:off x="830450" y="3314150"/>
            <a:ext cx="4319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lt1"/>
                </a:solidFill>
              </a:rPr>
              <a:t>Disadvantages: Limited range and accuracy compared to actual radars, not suitable for high-speed or high-resolution applications.</a:t>
            </a:r>
            <a:endParaRPr sz="1800" dirty="0">
              <a:solidFill>
                <a:schemeClr val="lt1"/>
              </a:solidFill>
              <a:latin typeface="Nunito Sans"/>
              <a:ea typeface="Nunito Sans"/>
              <a:cs typeface="Nunito Sans"/>
              <a:sym typeface="Nunito Sans"/>
            </a:endParaRPr>
          </a:p>
        </p:txBody>
      </p:sp>
      <p:sp>
        <p:nvSpPr>
          <p:cNvPr id="144" name="Google Shape;144;p30"/>
          <p:cNvSpPr/>
          <p:nvPr/>
        </p:nvSpPr>
        <p:spPr>
          <a:xfrm>
            <a:off x="552200" y="2222025"/>
            <a:ext cx="170100" cy="17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 name="Google Shape;145;p30"/>
          <p:cNvSpPr/>
          <p:nvPr/>
        </p:nvSpPr>
        <p:spPr>
          <a:xfrm>
            <a:off x="552200" y="3441225"/>
            <a:ext cx="170100" cy="17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 name="Google Shape;146;p30"/>
          <p:cNvSpPr txBox="1"/>
          <p:nvPr/>
        </p:nvSpPr>
        <p:spPr>
          <a:xfrm>
            <a:off x="1911474" y="798319"/>
            <a:ext cx="5769485" cy="27701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b="1" dirty="0">
                <a:solidFill>
                  <a:schemeClr val="lt1"/>
                </a:solidFill>
                <a:latin typeface="Arial Black" panose="020B0A04020102020204" pitchFamily="34" charset="0"/>
                <a:ea typeface="Nunito Sans"/>
                <a:cs typeface="Nunito Sans"/>
                <a:sym typeface="Nunito Sans"/>
              </a:rPr>
              <a:t>Advantages &amp; Disadvantages</a:t>
            </a:r>
            <a:endParaRPr sz="2500" b="1" dirty="0">
              <a:solidFill>
                <a:schemeClr val="lt1"/>
              </a:solidFill>
              <a:latin typeface="Arial Black" panose="020B0A04020102020204" pitchFamily="34" charset="0"/>
              <a:ea typeface="Nunito Sans"/>
              <a:cs typeface="Nunito Sans"/>
              <a:sym typeface="Nuni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sp>
        <p:nvSpPr>
          <p:cNvPr id="151" name="Google Shape;151;p31"/>
          <p:cNvSpPr/>
          <p:nvPr/>
        </p:nvSpPr>
        <p:spPr>
          <a:xfrm>
            <a:off x="7413900" y="0"/>
            <a:ext cx="1730100" cy="5143500"/>
          </a:xfrm>
          <a:prstGeom prst="rect">
            <a:avLst/>
          </a:prstGeom>
          <a:solidFill>
            <a:srgbClr val="E4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1"/>
          <p:cNvSpPr/>
          <p:nvPr/>
        </p:nvSpPr>
        <p:spPr>
          <a:xfrm>
            <a:off x="4560600" y="-37012"/>
            <a:ext cx="3930600" cy="3056700"/>
          </a:xfrm>
          <a:prstGeom prst="rect">
            <a:avLst/>
          </a:prstGeom>
          <a:solidFill>
            <a:srgbClr val="3E524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31"/>
          <p:cNvCxnSpPr/>
          <p:nvPr/>
        </p:nvCxnSpPr>
        <p:spPr>
          <a:xfrm>
            <a:off x="893300" y="35925"/>
            <a:ext cx="0" cy="5067300"/>
          </a:xfrm>
          <a:prstGeom prst="straightConnector1">
            <a:avLst/>
          </a:prstGeom>
          <a:noFill/>
          <a:ln w="19050" cap="flat" cmpd="sng">
            <a:solidFill>
              <a:srgbClr val="666666"/>
            </a:solidFill>
            <a:prstDash val="solid"/>
            <a:round/>
            <a:headEnd type="none" w="med" len="med"/>
            <a:tailEnd type="none" w="med" len="med"/>
          </a:ln>
        </p:spPr>
      </p:cxnSp>
      <p:sp>
        <p:nvSpPr>
          <p:cNvPr id="154" name="Google Shape;154;p31"/>
          <p:cNvSpPr/>
          <p:nvPr/>
        </p:nvSpPr>
        <p:spPr>
          <a:xfrm>
            <a:off x="775700" y="490503"/>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1"/>
          <p:cNvSpPr/>
          <p:nvPr/>
        </p:nvSpPr>
        <p:spPr>
          <a:xfrm>
            <a:off x="775700" y="1556503"/>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1"/>
          <p:cNvSpPr/>
          <p:nvPr/>
        </p:nvSpPr>
        <p:spPr>
          <a:xfrm>
            <a:off x="775700" y="2626828"/>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1"/>
          <p:cNvSpPr/>
          <p:nvPr/>
        </p:nvSpPr>
        <p:spPr>
          <a:xfrm>
            <a:off x="775700" y="3668928"/>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1"/>
          <p:cNvSpPr txBox="1"/>
          <p:nvPr/>
        </p:nvSpPr>
        <p:spPr>
          <a:xfrm>
            <a:off x="1194175" y="372463"/>
            <a:ext cx="22191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latin typeface="Nunito Sans"/>
                <a:ea typeface="Nunito Sans"/>
                <a:cs typeface="Nunito Sans"/>
                <a:sym typeface="Nunito Sans"/>
              </a:rPr>
              <a:t>Enhanced Features: Use of high-precision sensors for better range and accuracy.</a:t>
            </a:r>
            <a:endParaRPr sz="1800" b="1" dirty="0">
              <a:latin typeface="Nunito Sans"/>
              <a:ea typeface="Nunito Sans"/>
              <a:cs typeface="Nunito Sans"/>
              <a:sym typeface="Nunito Sans"/>
            </a:endParaRPr>
          </a:p>
        </p:txBody>
      </p:sp>
      <p:sp>
        <p:nvSpPr>
          <p:cNvPr id="159" name="Google Shape;159;p31"/>
          <p:cNvSpPr txBox="1"/>
          <p:nvPr/>
        </p:nvSpPr>
        <p:spPr>
          <a:xfrm>
            <a:off x="4692888" y="3550888"/>
            <a:ext cx="2978700" cy="7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b="1" dirty="0">
                <a:latin typeface="Nunito Sans"/>
                <a:ea typeface="Nunito Sans"/>
                <a:cs typeface="Nunito Sans"/>
                <a:sym typeface="Nunito Sans"/>
              </a:rPr>
              <a:t>Integration with wireless communication (Bluetooth/Wi-Fi).</a:t>
            </a:r>
            <a:endParaRPr sz="1700" b="1" dirty="0">
              <a:latin typeface="Nunito Sans"/>
              <a:ea typeface="Nunito Sans"/>
              <a:cs typeface="Nunito Sans"/>
              <a:sym typeface="Nunito Sans"/>
            </a:endParaRPr>
          </a:p>
        </p:txBody>
      </p:sp>
      <p:sp>
        <p:nvSpPr>
          <p:cNvPr id="160" name="Google Shape;160;p31"/>
          <p:cNvSpPr txBox="1"/>
          <p:nvPr/>
        </p:nvSpPr>
        <p:spPr>
          <a:xfrm>
            <a:off x="1194175" y="2508788"/>
            <a:ext cx="3296400"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b="1">
                <a:latin typeface="Nunito Sans"/>
                <a:ea typeface="Nunito Sans"/>
                <a:cs typeface="Nunito Sans"/>
                <a:sym typeface="Nunito Sans"/>
              </a:rPr>
              <a:t>3D Mapping: Adding more degrees of freedom for detailed scanning.</a:t>
            </a:r>
            <a:endParaRPr sz="1700" b="1">
              <a:latin typeface="Nunito Sans"/>
              <a:ea typeface="Nunito Sans"/>
              <a:cs typeface="Nunito Sans"/>
              <a:sym typeface="Nunito Sans"/>
            </a:endParaRPr>
          </a:p>
        </p:txBody>
      </p:sp>
      <p:sp>
        <p:nvSpPr>
          <p:cNvPr id="161" name="Google Shape;161;p31"/>
          <p:cNvSpPr txBox="1"/>
          <p:nvPr/>
        </p:nvSpPr>
        <p:spPr>
          <a:xfrm>
            <a:off x="1189275" y="3550888"/>
            <a:ext cx="34227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Nunito Sans"/>
                <a:ea typeface="Nunito Sans"/>
                <a:cs typeface="Nunito Sans"/>
                <a:sym typeface="Nunito Sans"/>
              </a:rPr>
              <a:t>Real-world Applications: Autonomous vehicles, home automation, and robotics.</a:t>
            </a:r>
            <a:endParaRPr sz="1800" b="1">
              <a:latin typeface="Nunito Sans"/>
              <a:ea typeface="Nunito Sans"/>
              <a:cs typeface="Nunito Sans"/>
              <a:sym typeface="Nunito Sans"/>
            </a:endParaRPr>
          </a:p>
        </p:txBody>
      </p:sp>
      <p:sp>
        <p:nvSpPr>
          <p:cNvPr id="162" name="Google Shape;162;p31"/>
          <p:cNvSpPr txBox="1"/>
          <p:nvPr/>
        </p:nvSpPr>
        <p:spPr>
          <a:xfrm>
            <a:off x="4950575" y="1468875"/>
            <a:ext cx="3000000" cy="1569900"/>
          </a:xfrm>
          <a:prstGeom prst="rect">
            <a:avLst/>
          </a:prstGeom>
          <a:noFill/>
          <a:ln>
            <a:noFill/>
          </a:ln>
        </p:spPr>
        <p:txBody>
          <a:bodyPr spcFirstLastPara="1" wrap="square" lIns="91425" tIns="91425" rIns="91425" bIns="91425" anchor="t" anchorCtr="0">
            <a:noAutofit/>
          </a:bodyPr>
          <a:lstStyle/>
          <a:p>
            <a:pPr marL="0" lvl="0" indent="0" algn="l" rtl="0">
              <a:lnSpc>
                <a:spcPct val="116666"/>
              </a:lnSpc>
              <a:spcBef>
                <a:spcPts val="0"/>
              </a:spcBef>
              <a:spcAft>
                <a:spcPts val="0"/>
              </a:spcAft>
              <a:buNone/>
            </a:pPr>
            <a:r>
              <a:rPr lang="en-GB" sz="3500" b="1">
                <a:solidFill>
                  <a:schemeClr val="lt1"/>
                </a:solidFill>
                <a:latin typeface="Nunito Sans"/>
                <a:ea typeface="Nunito Sans"/>
                <a:cs typeface="Nunito Sans"/>
                <a:sym typeface="Nunito Sans"/>
              </a:rPr>
              <a:t>Future Scope</a:t>
            </a:r>
            <a:endParaRPr sz="3500" b="1">
              <a:solidFill>
                <a:schemeClr val="lt1"/>
              </a:solidFill>
              <a:latin typeface="Nunito Sans"/>
              <a:ea typeface="Nunito Sans"/>
              <a:cs typeface="Nunito Sans"/>
              <a:sym typeface="Nuni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2"/>
          <p:cNvSpPr/>
          <p:nvPr/>
        </p:nvSpPr>
        <p:spPr>
          <a:xfrm>
            <a:off x="0" y="4334825"/>
            <a:ext cx="9144000" cy="808800"/>
          </a:xfrm>
          <a:prstGeom prst="rect">
            <a:avLst/>
          </a:prstGeom>
          <a:solidFill>
            <a:srgbClr val="3E524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2"/>
          <p:cNvSpPr/>
          <p:nvPr/>
        </p:nvSpPr>
        <p:spPr>
          <a:xfrm>
            <a:off x="-73152" y="25"/>
            <a:ext cx="9217227" cy="4334800"/>
          </a:xfrm>
          <a:prstGeom prst="rect">
            <a:avLst/>
          </a:prstGeom>
          <a:solidFill>
            <a:srgbClr val="E9E4D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endParaRPr lang="en-US" dirty="0"/>
          </a:p>
          <a:p>
            <a:endParaRPr lang="en-US" b="1" dirty="0">
              <a:latin typeface="MS Reference Sans Serif" panose="020B0604030504040204" pitchFamily="34" charset="0"/>
            </a:endParaRPr>
          </a:p>
          <a:p>
            <a:r>
              <a:rPr lang="en-US" sz="1600" dirty="0">
                <a:latin typeface="MS Reference Sans Serif" panose="020B0604030504040204" pitchFamily="34" charset="0"/>
              </a:rPr>
              <a:t>The </a:t>
            </a:r>
            <a:r>
              <a:rPr lang="en-US" sz="1600" b="1" dirty="0">
                <a:latin typeface="MS Reference Sans Serif" panose="020B0604030504040204" pitchFamily="34" charset="0"/>
              </a:rPr>
              <a:t>Ultrasonic Radar with Arduino</a:t>
            </a:r>
            <a:r>
              <a:rPr lang="en-US" sz="1600" dirty="0">
                <a:latin typeface="MS Reference Sans Serif" panose="020B0604030504040204" pitchFamily="34" charset="0"/>
              </a:rPr>
              <a:t> project effectively demonstrates the principles of radar technology using accessible, low-cost components. By combining an ultrasonic sensor, a servo motor, and an Arduino microcontroller, the system showcases how sound waves can be used to detect and visualize objects in a given area.</a:t>
            </a:r>
          </a:p>
          <a:p>
            <a:r>
              <a:rPr lang="en-US" sz="1600" dirty="0">
                <a:latin typeface="MS Reference Sans Serif" panose="020B0604030504040204" pitchFamily="34" charset="0"/>
              </a:rPr>
              <a:t>This project not only provides a practical introduction to electronics and programming but also fosters an understanding of core concepts such as distance measurement, sensor integration, and data visualization. Its simplicity and adaptability make it an excellent foundation for further exploration in robotics, automation, and IoT applications.</a:t>
            </a:r>
          </a:p>
          <a:p>
            <a:r>
              <a:rPr lang="en-US" sz="1600" b="1" dirty="0">
                <a:latin typeface="MS Reference Sans Serif" panose="020B0604030504040204" pitchFamily="34" charset="0"/>
              </a:rPr>
              <a:t>Key Takeaway</a:t>
            </a:r>
            <a:r>
              <a:rPr lang="en-US" sz="1600" dirty="0">
                <a:latin typeface="MS Reference Sans Serif" panose="020B0604030504040204" pitchFamily="34" charset="0"/>
              </a:rPr>
              <a:t>: The project highlights the potential for creating scalable, cost-effective solutions for real-world problems while serving as an engaging educational tool to inspire innovation and learning in STEM fields.</a:t>
            </a:r>
          </a:p>
        </p:txBody>
      </p:sp>
      <p:sp>
        <p:nvSpPr>
          <p:cNvPr id="171" name="Google Shape;171;p32"/>
          <p:cNvSpPr txBox="1"/>
          <p:nvPr/>
        </p:nvSpPr>
        <p:spPr>
          <a:xfrm>
            <a:off x="4572000" y="54268"/>
            <a:ext cx="4078800" cy="10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5800" b="1" dirty="0">
                <a:solidFill>
                  <a:schemeClr val="dk1"/>
                </a:solidFill>
                <a:latin typeface="Nunito Sans"/>
                <a:ea typeface="Nunito Sans"/>
                <a:cs typeface="Nunito Sans"/>
                <a:sym typeface="Nunito Sans"/>
              </a:rPr>
              <a:t>Conclusion</a:t>
            </a:r>
            <a:endParaRPr sz="5800" b="1" dirty="0">
              <a:latin typeface="Nunito Sans"/>
              <a:ea typeface="Nunito Sans"/>
              <a:cs typeface="Nunito Sans"/>
              <a:sym typeface="Nuni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33"/>
          <p:cNvSpPr/>
          <p:nvPr/>
        </p:nvSpPr>
        <p:spPr>
          <a:xfrm>
            <a:off x="7413900" y="0"/>
            <a:ext cx="1730100" cy="5143500"/>
          </a:xfrm>
          <a:prstGeom prst="rect">
            <a:avLst/>
          </a:prstGeom>
          <a:solidFill>
            <a:srgbClr val="E4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3"/>
          <p:cNvSpPr/>
          <p:nvPr/>
        </p:nvSpPr>
        <p:spPr>
          <a:xfrm>
            <a:off x="4485275" y="802775"/>
            <a:ext cx="3930600" cy="3056700"/>
          </a:xfrm>
          <a:prstGeom prst="rect">
            <a:avLst/>
          </a:prstGeom>
          <a:solidFill>
            <a:srgbClr val="3E524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 name="Google Shape;178;p33"/>
          <p:cNvCxnSpPr/>
          <p:nvPr/>
        </p:nvCxnSpPr>
        <p:spPr>
          <a:xfrm>
            <a:off x="893300" y="35925"/>
            <a:ext cx="0" cy="5067300"/>
          </a:xfrm>
          <a:prstGeom prst="straightConnector1">
            <a:avLst/>
          </a:prstGeom>
          <a:noFill/>
          <a:ln w="19050" cap="flat" cmpd="sng">
            <a:solidFill>
              <a:srgbClr val="666666"/>
            </a:solidFill>
            <a:prstDash val="solid"/>
            <a:round/>
            <a:headEnd type="none" w="med" len="med"/>
            <a:tailEnd type="none" w="med" len="med"/>
          </a:ln>
        </p:spPr>
      </p:cxnSp>
      <p:sp>
        <p:nvSpPr>
          <p:cNvPr id="179" name="Google Shape;179;p33"/>
          <p:cNvSpPr/>
          <p:nvPr/>
        </p:nvSpPr>
        <p:spPr>
          <a:xfrm>
            <a:off x="775700" y="490503"/>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3"/>
          <p:cNvSpPr/>
          <p:nvPr/>
        </p:nvSpPr>
        <p:spPr>
          <a:xfrm>
            <a:off x="775700" y="1556503"/>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3"/>
          <p:cNvSpPr/>
          <p:nvPr/>
        </p:nvSpPr>
        <p:spPr>
          <a:xfrm>
            <a:off x="775700" y="2626828"/>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3"/>
          <p:cNvSpPr/>
          <p:nvPr/>
        </p:nvSpPr>
        <p:spPr>
          <a:xfrm>
            <a:off x="775700" y="3668928"/>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3"/>
          <p:cNvSpPr txBox="1"/>
          <p:nvPr/>
        </p:nvSpPr>
        <p:spPr>
          <a:xfrm>
            <a:off x="1194175" y="372463"/>
            <a:ext cx="22191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latin typeface="Nunito Sans"/>
                <a:ea typeface="Nunito Sans"/>
                <a:cs typeface="Nunito Sans"/>
                <a:sym typeface="Nunito Sans"/>
              </a:rPr>
              <a:t>Arduino Documentation: https://www.arduino.cc</a:t>
            </a:r>
            <a:endParaRPr sz="1800" b="1" dirty="0">
              <a:latin typeface="Nunito Sans"/>
              <a:ea typeface="Nunito Sans"/>
              <a:cs typeface="Nunito Sans"/>
              <a:sym typeface="Nunito Sans"/>
            </a:endParaRPr>
          </a:p>
        </p:txBody>
      </p:sp>
      <p:sp>
        <p:nvSpPr>
          <p:cNvPr id="184" name="Google Shape;184;p33"/>
          <p:cNvSpPr txBox="1"/>
          <p:nvPr/>
        </p:nvSpPr>
        <p:spPr>
          <a:xfrm>
            <a:off x="1189300" y="1438463"/>
            <a:ext cx="2978700" cy="7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b="1" dirty="0">
                <a:latin typeface="Nunito Sans"/>
                <a:ea typeface="Nunito Sans"/>
                <a:cs typeface="Nunito Sans"/>
                <a:sym typeface="Nunito Sans"/>
              </a:rPr>
              <a:t>HC-SR04 Sensor Datasheet</a:t>
            </a:r>
            <a:endParaRPr sz="1700" b="1" dirty="0">
              <a:latin typeface="Nunito Sans"/>
              <a:ea typeface="Nunito Sans"/>
              <a:cs typeface="Nunito Sans"/>
              <a:sym typeface="Nunito Sans"/>
            </a:endParaRPr>
          </a:p>
        </p:txBody>
      </p:sp>
      <p:sp>
        <p:nvSpPr>
          <p:cNvPr id="185" name="Google Shape;185;p33"/>
          <p:cNvSpPr txBox="1"/>
          <p:nvPr/>
        </p:nvSpPr>
        <p:spPr>
          <a:xfrm>
            <a:off x="1194175" y="2508788"/>
            <a:ext cx="3296400"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b="1" dirty="0">
                <a:latin typeface="Nunito Sans"/>
                <a:ea typeface="Nunito Sans"/>
                <a:cs typeface="Nunito Sans"/>
                <a:sym typeface="Nunito Sans"/>
              </a:rPr>
              <a:t>Processing IDE Tutorials: https://processing.org</a:t>
            </a:r>
            <a:endParaRPr sz="1700" b="1" dirty="0">
              <a:latin typeface="Nunito Sans"/>
              <a:ea typeface="Nunito Sans"/>
              <a:cs typeface="Nunito Sans"/>
              <a:sym typeface="Nunito Sans"/>
            </a:endParaRPr>
          </a:p>
        </p:txBody>
      </p:sp>
      <p:sp>
        <p:nvSpPr>
          <p:cNvPr id="186" name="Google Shape;186;p33"/>
          <p:cNvSpPr txBox="1"/>
          <p:nvPr/>
        </p:nvSpPr>
        <p:spPr>
          <a:xfrm>
            <a:off x="1189275" y="3550888"/>
            <a:ext cx="34227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Nunito Sans"/>
                <a:ea typeface="Nunito Sans"/>
                <a:cs typeface="Nunito Sans"/>
                <a:sym typeface="Nunito Sans"/>
              </a:rPr>
              <a:t>DIY Electronics Blogs and Tutorials</a:t>
            </a:r>
            <a:endParaRPr sz="1800" b="1">
              <a:latin typeface="Nunito Sans"/>
              <a:ea typeface="Nunito Sans"/>
              <a:cs typeface="Nunito Sans"/>
              <a:sym typeface="Nunito Sans"/>
            </a:endParaRPr>
          </a:p>
        </p:txBody>
      </p:sp>
      <p:sp>
        <p:nvSpPr>
          <p:cNvPr id="187" name="Google Shape;187;p33"/>
          <p:cNvSpPr txBox="1"/>
          <p:nvPr/>
        </p:nvSpPr>
        <p:spPr>
          <a:xfrm>
            <a:off x="4950575" y="1468875"/>
            <a:ext cx="3000000" cy="1569900"/>
          </a:xfrm>
          <a:prstGeom prst="rect">
            <a:avLst/>
          </a:prstGeom>
          <a:noFill/>
          <a:ln>
            <a:noFill/>
          </a:ln>
        </p:spPr>
        <p:txBody>
          <a:bodyPr spcFirstLastPara="1" wrap="square" lIns="91425" tIns="91425" rIns="91425" bIns="91425" anchor="t" anchorCtr="0">
            <a:noAutofit/>
          </a:bodyPr>
          <a:lstStyle/>
          <a:p>
            <a:pPr marL="0" lvl="0" indent="0" algn="l" rtl="0">
              <a:lnSpc>
                <a:spcPct val="116666"/>
              </a:lnSpc>
              <a:spcBef>
                <a:spcPts val="0"/>
              </a:spcBef>
              <a:spcAft>
                <a:spcPts val="0"/>
              </a:spcAft>
              <a:buNone/>
            </a:pPr>
            <a:r>
              <a:rPr lang="en-GB" sz="4200" b="1">
                <a:solidFill>
                  <a:schemeClr val="lt1"/>
                </a:solidFill>
                <a:latin typeface="Nunito Sans"/>
                <a:ea typeface="Nunito Sans"/>
                <a:cs typeface="Nunito Sans"/>
                <a:sym typeface="Nunito Sans"/>
              </a:rPr>
              <a:t>References</a:t>
            </a:r>
            <a:endParaRPr sz="4200" b="1">
              <a:solidFill>
                <a:schemeClr val="lt1"/>
              </a:solidFill>
              <a:latin typeface="Nunito Sans"/>
              <a:ea typeface="Nunito Sans"/>
              <a:cs typeface="Nunito Sans"/>
              <a:sym typeface="Nunito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745</Words>
  <Application>Microsoft Office PowerPoint</Application>
  <PresentationFormat>On-screen Show (16:9)</PresentationFormat>
  <Paragraphs>66</Paragraphs>
  <Slides>11</Slides>
  <Notes>10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MS Reference Sans Serif</vt:lpstr>
      <vt:lpstr>Nunito Sans SemiBold</vt:lpstr>
      <vt:lpstr>Arial</vt:lpstr>
      <vt:lpstr>Balsamiq Sans</vt:lpstr>
      <vt:lpstr>Nunito Sans</vt:lpstr>
      <vt:lpstr>Arial Black</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Krishnapriya p</dc:creator>
  <cp:lastModifiedBy>Krishnapriya p</cp:lastModifiedBy>
  <cp:revision>1</cp:revision>
  <dcterms:modified xsi:type="dcterms:W3CDTF">2024-12-03T07:07:48Z</dcterms:modified>
</cp:coreProperties>
</file>